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6" r:id="rId2"/>
    <p:sldId id="385" r:id="rId3"/>
    <p:sldId id="387" r:id="rId4"/>
    <p:sldId id="389" r:id="rId5"/>
    <p:sldId id="388" r:id="rId6"/>
    <p:sldId id="392" r:id="rId7"/>
    <p:sldId id="391" r:id="rId8"/>
    <p:sldId id="39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343FB-887F-4609-B0FA-7B4478CBC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76E20E-B067-40EA-A77A-71861E3152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EECBF-CCDC-47D0-BB33-9929BD249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58043-E2D9-4547-B5B3-E93E3FAA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88127-AC39-43E0-A1B2-CBDDE40FA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99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72033-E869-4D20-BF9F-D1CA619B6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193DB-612B-4EF4-8563-47A7ED321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0514-1BE3-4953-8E7B-1984DB1BE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2DDE6-EBFD-4D42-8A17-2BFC43C43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E6BE2-D72E-4979-A70E-94336F1FE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9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3562C-6ADF-4C1D-9026-E8C50EB0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E6935-DCCF-4372-AAD1-EF9DFAB93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7D40C-204D-4C26-86C9-323AA44C7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9DB26-74E3-4DCD-B874-8C6BC038B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2C732-29EA-4AB6-A888-F290914F5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06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DCDA9-9941-4A50-A824-8BF1F36B2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52766-4386-45DC-AA3C-8FF2CF3802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CE4AD9-AC0C-4B36-997C-0A8BC2FC3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7A43E1-C0BA-4047-83E3-70FAC1E95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42640B-E5D3-4521-AFE8-CAE33B071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3F579-D447-4A65-929D-FA2D722EF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B5D42-1093-4962-A284-17EC290BF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F0047-466A-4FB4-9174-1F4BF3680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E1B75-2642-40AB-99A8-8BE2EDBBF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68DA00-BD79-450C-A7D7-BE2E494B3D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5B4AA4-BCA5-4425-B07E-2E5432A23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7641E8-A4E0-471D-9A3C-929F6A836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6C979D-AA9E-46DE-B7B8-5CAAD69B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CB3EFC-6FD2-4A6C-850A-C115CCF7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4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93010-E7DA-4185-B2CA-FE3B59A9D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3D2AA0-6C15-4938-9098-7718FAE76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F992E7-9A2C-4903-929C-27920B7F4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C5975C-B6BB-41ED-89F6-AC171C59F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00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2EBC6F-A799-4AF9-8A59-C8FD3412B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92D1F6-1B0E-463E-9A57-D4BAAE026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886DF-B37B-4157-811D-6746B1BE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80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88B47-6B15-4F74-96CE-2E5F5699C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EEB09-2743-4E02-935A-689029026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DC896-A333-4C1D-8A1C-5FEDA4770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600EEB-4A00-4E01-9407-AB4DC9C0A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EA685-A932-4B50-B45B-1427E9515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5733E-213B-48BB-99FC-6B2633B9D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23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636D-7589-4F04-AE76-4EB8F3E8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FCC85C-14DF-47CB-9CF5-008B34A1D8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9EDE1-379E-4C66-A58B-0B2AB108F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2131A-351C-4ACF-BBB5-7E7622130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30E6A-DD1C-4924-A87B-94B980958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265B32-C5D8-4407-ADA9-8A1BEE114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1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ACF3C-0F66-43AB-B9F4-93EB7E866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DDDABF-51FB-4163-BCC4-AED9876E00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DDDE6-DDE6-4479-B561-50C41E7EB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B3135-36B3-4009-877B-4C3AC5D36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7B38A-4B83-495F-A5EE-9E84C0C2B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83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DBA95D-B252-4330-90B0-A3FF47A6E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CD40C7-498F-45F1-90C1-599423585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98DAE-7804-43C2-BA2B-14A9A7765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25A73-BB72-4A1E-ACC3-F4FA852A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D94-3C95-4760-8FB2-E3409FBD2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44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BB1F2B-459B-4BB2-B1CB-48F48EFC9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B60DC-266B-4B61-9B51-740F8D04D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5CCBA-B2B1-494A-B136-F1E252DCB2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CB15D-88E3-441A-8239-9E7ABDAD5DE6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48CFE-9559-471F-911C-BEE1DBD7E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01478-C5E1-4B89-AEAA-1074AF6B7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F7DA3-521F-45F9-B16B-5F91AB934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35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DA6145-638F-41A1-BC9B-99BEDF96D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297" y="637710"/>
            <a:ext cx="2637524" cy="25832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31394" y="0"/>
            <a:ext cx="44102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Supplementary </a:t>
            </a:r>
            <a:r>
              <a:rPr lang="en-US" sz="1350" b="1" dirty="0"/>
              <a:t>Figure </a:t>
            </a:r>
            <a:r>
              <a:rPr lang="en-US" altLang="zh-CN" sz="1350" b="1" dirty="0"/>
              <a:t>1</a:t>
            </a:r>
            <a:r>
              <a:rPr lang="en-US" sz="1350" b="1" dirty="0"/>
              <a:t>. Longer introns have more sisRNAs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3707989" y="578250"/>
            <a:ext cx="833006" cy="2725296"/>
            <a:chOff x="99661" y="5391810"/>
            <a:chExt cx="1110675" cy="3633727"/>
          </a:xfrm>
        </p:grpSpPr>
        <p:sp>
          <p:nvSpPr>
            <p:cNvPr id="63" name="TextBox 62"/>
            <p:cNvSpPr txBox="1"/>
            <p:nvPr/>
          </p:nvSpPr>
          <p:spPr>
            <a:xfrm rot="16200000">
              <a:off x="-565093" y="6843328"/>
              <a:ext cx="182195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Length (bps)</a:t>
              </a: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615728" y="5391810"/>
              <a:ext cx="594608" cy="3633727"/>
              <a:chOff x="615728" y="5391810"/>
              <a:chExt cx="594608" cy="3633727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844957" y="8625428"/>
                <a:ext cx="363776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350" b="1" dirty="0"/>
                  <a:t>0</a:t>
                </a:r>
                <a:endParaRPr lang="en-US" sz="1350" b="1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615728" y="7527037"/>
                <a:ext cx="59460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b="1" dirty="0"/>
                  <a:t>10</a:t>
                </a:r>
                <a:r>
                  <a:rPr lang="en-US" sz="1500" b="1" baseline="30000" dirty="0"/>
                  <a:t>2</a:t>
                </a: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649391" y="6459424"/>
                <a:ext cx="558272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350" b="1" dirty="0"/>
                  <a:t>10</a:t>
                </a:r>
                <a:r>
                  <a:rPr lang="en-US" altLang="zh-CN" sz="1350" b="1" baseline="30000" dirty="0"/>
                  <a:t>4</a:t>
                </a: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649391" y="5391810"/>
                <a:ext cx="558272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350" b="1" dirty="0"/>
                  <a:t>10</a:t>
                </a:r>
                <a:r>
                  <a:rPr lang="en-US" altLang="zh-CN" sz="1350" b="1" baseline="30000" dirty="0"/>
                  <a:t>6</a:t>
                </a:r>
              </a:p>
            </p:txBody>
          </p:sp>
        </p:grpSp>
      </p:grpSp>
      <p:sp>
        <p:nvSpPr>
          <p:cNvPr id="53" name="TextBox 52"/>
          <p:cNvSpPr txBox="1"/>
          <p:nvPr/>
        </p:nvSpPr>
        <p:spPr>
          <a:xfrm>
            <a:off x="3572758" y="499210"/>
            <a:ext cx="2888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72758" y="3643236"/>
            <a:ext cx="2824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B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A8D7A55-ED28-495B-9310-D4EE30F9C864}"/>
              </a:ext>
            </a:extLst>
          </p:cNvPr>
          <p:cNvGrpSpPr/>
          <p:nvPr/>
        </p:nvGrpSpPr>
        <p:grpSpPr>
          <a:xfrm>
            <a:off x="4781730" y="3086104"/>
            <a:ext cx="2173833" cy="300082"/>
            <a:chOff x="1676640" y="4267200"/>
            <a:chExt cx="2898443" cy="40010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8C6384-8621-450F-96CA-A4C003451519}"/>
                </a:ext>
              </a:extLst>
            </p:cNvPr>
            <p:cNvSpPr txBox="1"/>
            <p:nvPr/>
          </p:nvSpPr>
          <p:spPr>
            <a:xfrm>
              <a:off x="1676640" y="4267200"/>
              <a:ext cx="363776" cy="40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b="1" dirty="0"/>
                <a:t>0</a:t>
              </a:r>
              <a:endParaRPr lang="en-US" sz="1350" b="1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90434AE-C156-4C64-9DBF-7EEB621A7EFE}"/>
                </a:ext>
              </a:extLst>
            </p:cNvPr>
            <p:cNvSpPr txBox="1"/>
            <p:nvPr/>
          </p:nvSpPr>
          <p:spPr>
            <a:xfrm>
              <a:off x="2886266" y="4267200"/>
              <a:ext cx="363776" cy="40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/>
                <a:t>2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8C92140-DA88-4C96-B881-6573C3399635}"/>
                </a:ext>
              </a:extLst>
            </p:cNvPr>
            <p:cNvSpPr txBox="1"/>
            <p:nvPr/>
          </p:nvSpPr>
          <p:spPr>
            <a:xfrm>
              <a:off x="4095891" y="4267200"/>
              <a:ext cx="479192" cy="40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/>
                <a:t>&gt;3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0BA2363-092A-48A0-A13B-5BC4B95839FE}"/>
                </a:ext>
              </a:extLst>
            </p:cNvPr>
            <p:cNvSpPr txBox="1"/>
            <p:nvPr/>
          </p:nvSpPr>
          <p:spPr>
            <a:xfrm>
              <a:off x="3491079" y="4267200"/>
              <a:ext cx="363776" cy="40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/>
                <a:t>3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0C91F27-A36F-42C9-9CEF-6CB9107BE710}"/>
                </a:ext>
              </a:extLst>
            </p:cNvPr>
            <p:cNvSpPr txBox="1"/>
            <p:nvPr/>
          </p:nvSpPr>
          <p:spPr>
            <a:xfrm>
              <a:off x="2281453" y="4267200"/>
              <a:ext cx="363776" cy="40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/>
                <a:t>1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DC9F7819-6011-4863-92A2-B6FABE178CCB}"/>
              </a:ext>
            </a:extLst>
          </p:cNvPr>
          <p:cNvSpPr txBox="1"/>
          <p:nvPr/>
        </p:nvSpPr>
        <p:spPr>
          <a:xfrm>
            <a:off x="5235340" y="3296987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#sisRNAs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970762B-D1CA-49B4-8BF6-F0CFD381D972}"/>
              </a:ext>
            </a:extLst>
          </p:cNvPr>
          <p:cNvSpPr txBox="1"/>
          <p:nvPr/>
        </p:nvSpPr>
        <p:spPr>
          <a:xfrm>
            <a:off x="4266961" y="3001909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0</a:t>
            </a:r>
            <a:endParaRPr lang="en-US" sz="1350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07E0114-539F-42FC-8F3C-2970C7C22B4A}"/>
              </a:ext>
            </a:extLst>
          </p:cNvPr>
          <p:cNvGrpSpPr/>
          <p:nvPr/>
        </p:nvGrpSpPr>
        <p:grpSpPr>
          <a:xfrm>
            <a:off x="3737249" y="3596033"/>
            <a:ext cx="3346067" cy="2852945"/>
            <a:chOff x="283998" y="4794711"/>
            <a:chExt cx="4461423" cy="38039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B703445-8E79-4820-B9F7-AA25ABDC97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579"/>
            <a:stretch/>
          </p:blipFill>
          <p:spPr>
            <a:xfrm>
              <a:off x="1291967" y="4810300"/>
              <a:ext cx="3453454" cy="3431392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76853E6-4C45-48A7-BFA5-AF87B3A1838C}"/>
                </a:ext>
              </a:extLst>
            </p:cNvPr>
            <p:cNvSpPr txBox="1"/>
            <p:nvPr/>
          </p:nvSpPr>
          <p:spPr>
            <a:xfrm>
              <a:off x="2415994" y="8106195"/>
              <a:ext cx="140252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#sisRNAs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D8574D5-29EB-4B6F-B2C1-B159B552A88F}"/>
                </a:ext>
              </a:extLst>
            </p:cNvPr>
            <p:cNvSpPr txBox="1"/>
            <p:nvPr/>
          </p:nvSpPr>
          <p:spPr>
            <a:xfrm rot="16200000">
              <a:off x="-380756" y="5963783"/>
              <a:ext cx="182195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Length (bps)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A6570DD-C793-4004-AE99-5EFC39F3A039}"/>
                </a:ext>
              </a:extLst>
            </p:cNvPr>
            <p:cNvGrpSpPr/>
            <p:nvPr/>
          </p:nvGrpSpPr>
          <p:grpSpPr>
            <a:xfrm>
              <a:off x="770541" y="4794711"/>
              <a:ext cx="724986" cy="3328211"/>
              <a:chOff x="770541" y="4794711"/>
              <a:chExt cx="724986" cy="3328211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402A9AE-7188-4A9E-BED2-834A4F126809}"/>
                  </a:ext>
                </a:extLst>
              </p:cNvPr>
              <p:cNvSpPr txBox="1"/>
              <p:nvPr/>
            </p:nvSpPr>
            <p:spPr>
              <a:xfrm>
                <a:off x="1131216" y="7722813"/>
                <a:ext cx="363776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350" b="1" dirty="0"/>
                  <a:t>0</a:t>
                </a:r>
                <a:endParaRPr lang="en-US" sz="1350" b="1" dirty="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F16BB89-4C16-4052-8514-1BF9F19817FF}"/>
                  </a:ext>
                </a:extLst>
              </p:cNvPr>
              <p:cNvSpPr txBox="1"/>
              <p:nvPr/>
            </p:nvSpPr>
            <p:spPr>
              <a:xfrm>
                <a:off x="770541" y="6990789"/>
                <a:ext cx="724986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350" b="1" dirty="0"/>
                  <a:t>200K</a:t>
                </a:r>
                <a:endParaRPr lang="en-US" sz="1350" b="1" dirty="0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85B2911-166B-42B9-B74A-AA92051D5D91}"/>
                  </a:ext>
                </a:extLst>
              </p:cNvPr>
              <p:cNvSpPr txBox="1"/>
              <p:nvPr/>
            </p:nvSpPr>
            <p:spPr>
              <a:xfrm>
                <a:off x="770541" y="6258763"/>
                <a:ext cx="724986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350" b="1" dirty="0"/>
                  <a:t>400K</a:t>
                </a:r>
                <a:endParaRPr lang="en-US" sz="1350" b="1" dirty="0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D3944CA-A194-453A-BB31-EF378CF43E1B}"/>
                  </a:ext>
                </a:extLst>
              </p:cNvPr>
              <p:cNvSpPr txBox="1"/>
              <p:nvPr/>
            </p:nvSpPr>
            <p:spPr>
              <a:xfrm>
                <a:off x="770541" y="5526736"/>
                <a:ext cx="724986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350" b="1" dirty="0"/>
                  <a:t>600K</a:t>
                </a:r>
                <a:endParaRPr lang="en-US" sz="1350" b="1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A165275-3FDB-4F64-AD71-F7855E4D0CBD}"/>
                  </a:ext>
                </a:extLst>
              </p:cNvPr>
              <p:cNvSpPr txBox="1"/>
              <p:nvPr/>
            </p:nvSpPr>
            <p:spPr>
              <a:xfrm>
                <a:off x="770541" y="4794711"/>
                <a:ext cx="724986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350" b="1" dirty="0"/>
                  <a:t>800K</a:t>
                </a:r>
                <a:endParaRPr lang="en-US" sz="1350" b="1" dirty="0"/>
              </a:p>
            </p:txBody>
          </p:sp>
        </p:grp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4278880D-D7DA-4E9F-9E8B-74AC624F8F78}"/>
              </a:ext>
            </a:extLst>
          </p:cNvPr>
          <p:cNvSpPr txBox="1"/>
          <p:nvPr/>
        </p:nvSpPr>
        <p:spPr>
          <a:xfrm>
            <a:off x="5809554" y="3815474"/>
            <a:ext cx="67999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R=0.72</a:t>
            </a:r>
            <a:endParaRPr lang="en-US" sz="1350" b="1" dirty="0"/>
          </a:p>
        </p:txBody>
      </p:sp>
    </p:spTree>
    <p:extLst>
      <p:ext uri="{BB962C8B-B14F-4D97-AF65-F5344CB8AC3E}">
        <p14:creationId xmlns:p14="http://schemas.microsoft.com/office/powerpoint/2010/main" val="2498158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31394" y="0"/>
            <a:ext cx="506984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Supplementary </a:t>
            </a:r>
            <a:r>
              <a:rPr lang="en-US" sz="1350" b="1" dirty="0"/>
              <a:t>Figure 2. </a:t>
            </a:r>
            <a:r>
              <a:rPr lang="en-US" sz="1350" b="1" dirty="0" err="1"/>
              <a:t>sisRNAs</a:t>
            </a:r>
            <a:r>
              <a:rPr lang="en-US" sz="1350" b="1" dirty="0"/>
              <a:t>  are specific regions of  the introns 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3700602" y="597463"/>
            <a:ext cx="587456" cy="1971139"/>
            <a:chOff x="237517" y="5486400"/>
            <a:chExt cx="783274" cy="2628185"/>
          </a:xfrm>
        </p:grpSpPr>
        <p:sp>
          <p:nvSpPr>
            <p:cNvPr id="63" name="TextBox 62"/>
            <p:cNvSpPr txBox="1"/>
            <p:nvPr/>
          </p:nvSpPr>
          <p:spPr>
            <a:xfrm rot="16200000">
              <a:off x="95384" y="6535215"/>
              <a:ext cx="68437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/>
                <a:t>GC%</a:t>
              </a: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27788" y="5486400"/>
              <a:ext cx="593003" cy="2628185"/>
              <a:chOff x="427788" y="5486400"/>
              <a:chExt cx="593003" cy="2628185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586486" y="7806809"/>
                <a:ext cx="434305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0%</a:t>
                </a:r>
                <a:endParaRPr lang="en-US" sz="900" b="1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507939" y="7324725"/>
                <a:ext cx="51125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20%</a:t>
                </a:r>
                <a:endParaRPr lang="en-US" sz="900" b="1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07939" y="6869668"/>
                <a:ext cx="51125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40%</a:t>
                </a:r>
                <a:endParaRPr lang="en-US" sz="900" b="1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507939" y="6398597"/>
                <a:ext cx="51125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60%</a:t>
                </a:r>
                <a:endParaRPr lang="en-US" sz="900" b="1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507939" y="5941397"/>
                <a:ext cx="51125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80%</a:t>
                </a:r>
                <a:endParaRPr lang="en-US" sz="900" b="1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427788" y="5486400"/>
                <a:ext cx="588194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100%</a:t>
                </a:r>
                <a:endParaRPr lang="en-US" sz="900" b="1" dirty="0"/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6262171" y="596437"/>
            <a:ext cx="527993" cy="1949708"/>
            <a:chOff x="256569" y="5486400"/>
            <a:chExt cx="703990" cy="2599610"/>
          </a:xfrm>
        </p:grpSpPr>
        <p:sp>
          <p:nvSpPr>
            <p:cNvPr id="96" name="TextBox 95"/>
            <p:cNvSpPr txBox="1"/>
            <p:nvPr/>
          </p:nvSpPr>
          <p:spPr>
            <a:xfrm rot="16200000">
              <a:off x="-354752" y="6544740"/>
              <a:ext cx="1622752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/>
                <a:t>CA|TG density</a:t>
              </a: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507938" y="5486400"/>
              <a:ext cx="452621" cy="2599610"/>
              <a:chOff x="507938" y="5486400"/>
              <a:chExt cx="452621" cy="2599610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637394" y="7778234"/>
                <a:ext cx="323165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0</a:t>
                </a:r>
                <a:endParaRPr lang="en-US" sz="900" b="1" dirty="0"/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507938" y="7324725"/>
                <a:ext cx="44072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0.1</a:t>
                </a:r>
                <a:endParaRPr lang="en-US" sz="900" b="1" dirty="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507938" y="6869668"/>
                <a:ext cx="44072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0.2</a:t>
                </a:r>
                <a:endParaRPr lang="en-US" sz="900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507938" y="6398597"/>
                <a:ext cx="44072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0.3</a:t>
                </a:r>
                <a:endParaRPr lang="en-US" sz="900" b="1" dirty="0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507938" y="5941397"/>
                <a:ext cx="44072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0.4</a:t>
                </a:r>
                <a:endParaRPr lang="en-US" sz="900" b="1" dirty="0"/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513513" y="5486400"/>
                <a:ext cx="44072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0.5</a:t>
                </a:r>
                <a:endParaRPr lang="en-US" sz="900" b="1" dirty="0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3961145" y="4721197"/>
            <a:ext cx="1966530" cy="1827837"/>
            <a:chOff x="3847323" y="3870761"/>
            <a:chExt cx="2622040" cy="2437115"/>
          </a:xfrm>
        </p:grpSpPr>
        <p:grpSp>
          <p:nvGrpSpPr>
            <p:cNvPr id="44" name="组合 43"/>
            <p:cNvGrpSpPr/>
            <p:nvPr/>
          </p:nvGrpSpPr>
          <p:grpSpPr>
            <a:xfrm>
              <a:off x="3851273" y="3870761"/>
              <a:ext cx="2124074" cy="338555"/>
              <a:chOff x="847725" y="4167368"/>
              <a:chExt cx="2124074" cy="338555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847725" y="4243568"/>
                <a:ext cx="152400" cy="171450"/>
              </a:xfrm>
              <a:prstGeom prst="rect">
                <a:avLst/>
              </a:prstGeom>
              <a:solidFill>
                <a:srgbClr val="33CC3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009649" y="4167368"/>
                <a:ext cx="1962150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b="1" dirty="0"/>
                  <a:t>Intron S: 1</a:t>
                </a:r>
                <a:r>
                  <a:rPr lang="en-US" sz="1050" b="1" baseline="30000" dirty="0"/>
                  <a:t>st</a:t>
                </a:r>
                <a:r>
                  <a:rPr lang="en-US" sz="1050" b="1" dirty="0"/>
                  <a:t> Intron 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3847323" y="4343400"/>
              <a:ext cx="2622040" cy="1964476"/>
              <a:chOff x="3847323" y="4343400"/>
              <a:chExt cx="2622040" cy="1964476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3847323" y="5283720"/>
                <a:ext cx="2124074" cy="553996"/>
                <a:chOff x="847725" y="4305300"/>
                <a:chExt cx="2124074" cy="553996"/>
              </a:xfrm>
            </p:grpSpPr>
            <p:sp>
              <p:nvSpPr>
                <p:cNvPr id="10" name="矩形 9"/>
                <p:cNvSpPr/>
                <p:nvPr/>
              </p:nvSpPr>
              <p:spPr>
                <a:xfrm>
                  <a:off x="847725" y="4418915"/>
                  <a:ext cx="152400" cy="171450"/>
                </a:xfrm>
                <a:prstGeom prst="rect">
                  <a:avLst/>
                </a:prstGeom>
                <a:solidFill>
                  <a:srgbClr val="FF0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009649" y="4305300"/>
                  <a:ext cx="1962150" cy="553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b="1" dirty="0" err="1"/>
                    <a:t>sisRNAs</a:t>
                  </a:r>
                  <a:r>
                    <a:rPr lang="en-US" sz="1050" b="1" dirty="0"/>
                    <a:t> identified by </a:t>
                  </a:r>
                  <a:r>
                    <a:rPr lang="en-US" sz="1050" b="1" dirty="0" err="1"/>
                    <a:t>refSeq</a:t>
                  </a:r>
                  <a:r>
                    <a:rPr lang="en-US" sz="1050" b="1" dirty="0"/>
                    <a:t> Genes</a:t>
                  </a: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3847323" y="5753880"/>
                <a:ext cx="2124074" cy="553996"/>
                <a:chOff x="847725" y="4305300"/>
                <a:chExt cx="2124074" cy="553996"/>
              </a:xfrm>
            </p:grpSpPr>
            <p:sp>
              <p:nvSpPr>
                <p:cNvPr id="17" name="矩形 16"/>
                <p:cNvSpPr/>
                <p:nvPr/>
              </p:nvSpPr>
              <p:spPr>
                <a:xfrm>
                  <a:off x="847725" y="4418915"/>
                  <a:ext cx="152400" cy="171450"/>
                </a:xfrm>
                <a:prstGeom prst="rect">
                  <a:avLst/>
                </a:prstGeom>
                <a:solidFill>
                  <a:srgbClr val="0033C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009649" y="4305300"/>
                  <a:ext cx="1962150" cy="553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b="1" dirty="0" err="1"/>
                    <a:t>sisRNAs</a:t>
                  </a:r>
                  <a:r>
                    <a:rPr lang="en-US" sz="1050" b="1" dirty="0"/>
                    <a:t> identified by </a:t>
                  </a:r>
                  <a:r>
                    <a:rPr lang="en-US" sz="1050" b="1" dirty="0" err="1"/>
                    <a:t>Ensembl</a:t>
                  </a:r>
                  <a:r>
                    <a:rPr lang="en-US" sz="1050" b="1" dirty="0"/>
                    <a:t> Genes</a:t>
                  </a:r>
                </a:p>
              </p:txBody>
            </p:sp>
          </p:grpSp>
          <p:grpSp>
            <p:nvGrpSpPr>
              <p:cNvPr id="107" name="组合 106"/>
              <p:cNvGrpSpPr/>
              <p:nvPr/>
            </p:nvGrpSpPr>
            <p:grpSpPr>
              <a:xfrm>
                <a:off x="3847323" y="4813560"/>
                <a:ext cx="2398210" cy="338554"/>
                <a:chOff x="847725" y="4657689"/>
                <a:chExt cx="2398210" cy="338554"/>
              </a:xfrm>
            </p:grpSpPr>
            <p:sp>
              <p:nvSpPr>
                <p:cNvPr id="108" name="矩形 107"/>
                <p:cNvSpPr/>
                <p:nvPr/>
              </p:nvSpPr>
              <p:spPr>
                <a:xfrm>
                  <a:off x="847725" y="4759429"/>
                  <a:ext cx="152400" cy="171450"/>
                </a:xfrm>
                <a:prstGeom prst="rect">
                  <a:avLst/>
                </a:prstGeom>
                <a:solidFill>
                  <a:srgbClr val="7030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1009649" y="4657689"/>
                  <a:ext cx="22362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b="1" dirty="0"/>
                    <a:t>Intron E: Last Intron</a:t>
                  </a: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3847323" y="4343400"/>
                <a:ext cx="2622040" cy="338555"/>
                <a:chOff x="847725" y="4657689"/>
                <a:chExt cx="2622040" cy="338555"/>
              </a:xfrm>
            </p:grpSpPr>
            <p:sp>
              <p:nvSpPr>
                <p:cNvPr id="111" name="矩形 110"/>
                <p:cNvSpPr/>
                <p:nvPr/>
              </p:nvSpPr>
              <p:spPr>
                <a:xfrm>
                  <a:off x="847725" y="4747554"/>
                  <a:ext cx="152400" cy="171450"/>
                </a:xfrm>
                <a:prstGeom prst="rect">
                  <a:avLst/>
                </a:prstGeom>
                <a:solidFill>
                  <a:srgbClr val="FF99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1009648" y="4657689"/>
                  <a:ext cx="2460117" cy="338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b="1" dirty="0"/>
                    <a:t>Intron M: Middle Introns</a:t>
                  </a:r>
                </a:p>
              </p:txBody>
            </p:sp>
          </p:grpSp>
        </p:grpSp>
      </p:grpSp>
      <p:sp>
        <p:nvSpPr>
          <p:cNvPr id="53" name="TextBox 52"/>
          <p:cNvSpPr txBox="1"/>
          <p:nvPr/>
        </p:nvSpPr>
        <p:spPr>
          <a:xfrm>
            <a:off x="3572758" y="499210"/>
            <a:ext cx="2888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43378" y="2538465"/>
            <a:ext cx="2936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D</a:t>
            </a:r>
            <a:endParaRPr lang="en-US" sz="135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3572758" y="2680537"/>
            <a:ext cx="2824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4438BA-E6AA-4049-A4CB-F04530DDF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127" y="656241"/>
            <a:ext cx="1902623" cy="18367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3B4881-CB4B-4DE3-A703-16C2C6B4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600" y="657228"/>
            <a:ext cx="1883273" cy="181748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8ECBF3F-C52E-40B2-A1E4-85753DC35675}"/>
              </a:ext>
            </a:extLst>
          </p:cNvPr>
          <p:cNvGrpSpPr/>
          <p:nvPr/>
        </p:nvGrpSpPr>
        <p:grpSpPr>
          <a:xfrm>
            <a:off x="3665201" y="2661405"/>
            <a:ext cx="2371398" cy="1949708"/>
            <a:chOff x="187934" y="3548540"/>
            <a:chExt cx="3161865" cy="259961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8413C06-7075-43AE-BE14-7EA8655B8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9546" y="3602901"/>
              <a:ext cx="2520253" cy="2437350"/>
            </a:xfrm>
            <a:prstGeom prst="rect">
              <a:avLst/>
            </a:prstGeom>
          </p:spPr>
        </p:pic>
        <p:grpSp>
          <p:nvGrpSpPr>
            <p:cNvPr id="56" name="组合 83">
              <a:extLst>
                <a:ext uri="{FF2B5EF4-FFF2-40B4-BE49-F238E27FC236}">
                  <a16:creationId xmlns:a16="http://schemas.microsoft.com/office/drawing/2014/main" id="{4036D167-FF37-4304-99EB-0CB5F2206FE0}"/>
                </a:ext>
              </a:extLst>
            </p:cNvPr>
            <p:cNvGrpSpPr/>
            <p:nvPr/>
          </p:nvGrpSpPr>
          <p:grpSpPr>
            <a:xfrm>
              <a:off x="187934" y="3548540"/>
              <a:ext cx="793658" cy="2599610"/>
              <a:chOff x="237519" y="5486400"/>
              <a:chExt cx="793658" cy="259961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A51737B-9AAD-4D1F-9B12-55F7387AB59F}"/>
                  </a:ext>
                </a:extLst>
              </p:cNvPr>
              <p:cNvSpPr txBox="1"/>
              <p:nvPr/>
            </p:nvSpPr>
            <p:spPr>
              <a:xfrm rot="16200000">
                <a:off x="-258343" y="6439965"/>
                <a:ext cx="13918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b="1" dirty="0" err="1"/>
                  <a:t>CpG</a:t>
                </a:r>
                <a:r>
                  <a:rPr lang="en-US" sz="1350" b="1" dirty="0"/>
                  <a:t> density</a:t>
                </a:r>
              </a:p>
            </p:txBody>
          </p:sp>
          <p:grpSp>
            <p:nvGrpSpPr>
              <p:cNvPr id="58" name="组合 85">
                <a:extLst>
                  <a:ext uri="{FF2B5EF4-FFF2-40B4-BE49-F238E27FC236}">
                    <a16:creationId xmlns:a16="http://schemas.microsoft.com/office/drawing/2014/main" id="{86D077C2-A145-4EF0-B570-065208C1037B}"/>
                  </a:ext>
                </a:extLst>
              </p:cNvPr>
              <p:cNvGrpSpPr/>
              <p:nvPr/>
            </p:nvGrpSpPr>
            <p:grpSpPr>
              <a:xfrm>
                <a:off x="507938" y="5486400"/>
                <a:ext cx="523239" cy="2599610"/>
                <a:chOff x="507938" y="5486400"/>
                <a:chExt cx="523239" cy="2599610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092BEEE8-35FE-4CA7-BC5A-5A0EC2E2F3D3}"/>
                    </a:ext>
                  </a:extLst>
                </p:cNvPr>
                <p:cNvSpPr txBox="1"/>
                <p:nvPr/>
              </p:nvSpPr>
              <p:spPr>
                <a:xfrm>
                  <a:off x="704069" y="7778234"/>
                  <a:ext cx="323165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900" b="1" dirty="0"/>
                    <a:t>0</a:t>
                  </a:r>
                  <a:endParaRPr lang="en-US" sz="900" b="1" dirty="0"/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EE1A4FC9-B081-4522-894A-571D72227B32}"/>
                    </a:ext>
                  </a:extLst>
                </p:cNvPr>
                <p:cNvSpPr txBox="1"/>
                <p:nvPr/>
              </p:nvSpPr>
              <p:spPr>
                <a:xfrm>
                  <a:off x="507938" y="7324725"/>
                  <a:ext cx="517664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900" b="1" dirty="0"/>
                    <a:t>0.02</a:t>
                  </a:r>
                  <a:endParaRPr lang="en-US" sz="900" b="1" dirty="0"/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01532E0F-D040-45FF-BBE4-A688AFEA08C6}"/>
                    </a:ext>
                  </a:extLst>
                </p:cNvPr>
                <p:cNvSpPr txBox="1"/>
                <p:nvPr/>
              </p:nvSpPr>
              <p:spPr>
                <a:xfrm>
                  <a:off x="507938" y="6869668"/>
                  <a:ext cx="517664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900" b="1" dirty="0"/>
                    <a:t>0.04</a:t>
                  </a:r>
                  <a:endParaRPr lang="en-US" sz="900" b="1" dirty="0"/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178F2F79-F19F-4EBF-8F8D-A030DDD64CC9}"/>
                    </a:ext>
                  </a:extLst>
                </p:cNvPr>
                <p:cNvSpPr txBox="1"/>
                <p:nvPr/>
              </p:nvSpPr>
              <p:spPr>
                <a:xfrm>
                  <a:off x="507938" y="6398597"/>
                  <a:ext cx="517664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900" b="1" dirty="0"/>
                    <a:t>0.06</a:t>
                  </a:r>
                  <a:endParaRPr lang="en-US" sz="900" b="1" dirty="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1DC8923-D8B9-46BA-8F94-27017548006A}"/>
                    </a:ext>
                  </a:extLst>
                </p:cNvPr>
                <p:cNvSpPr txBox="1"/>
                <p:nvPr/>
              </p:nvSpPr>
              <p:spPr>
                <a:xfrm>
                  <a:off x="507938" y="5941397"/>
                  <a:ext cx="517664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900" b="1" dirty="0"/>
                    <a:t>0.08</a:t>
                  </a:r>
                  <a:endParaRPr lang="en-US" sz="900" b="1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0B1D8B07-9D75-4384-9E68-C206486AB494}"/>
                    </a:ext>
                  </a:extLst>
                </p:cNvPr>
                <p:cNvSpPr txBox="1"/>
                <p:nvPr/>
              </p:nvSpPr>
              <p:spPr>
                <a:xfrm>
                  <a:off x="513513" y="5486400"/>
                  <a:ext cx="517664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900" b="1" dirty="0"/>
                    <a:t>0.10</a:t>
                  </a:r>
                  <a:endParaRPr lang="en-US" sz="900" b="1" dirty="0"/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A2731FF-CA6B-475A-B752-A17AEE3DFD4E}"/>
              </a:ext>
            </a:extLst>
          </p:cNvPr>
          <p:cNvGrpSpPr/>
          <p:nvPr/>
        </p:nvGrpSpPr>
        <p:grpSpPr>
          <a:xfrm>
            <a:off x="6241907" y="2641903"/>
            <a:ext cx="2316706" cy="1962932"/>
            <a:chOff x="3623541" y="3522536"/>
            <a:chExt cx="3088941" cy="2617243"/>
          </a:xfrm>
        </p:grpSpPr>
        <p:grpSp>
          <p:nvGrpSpPr>
            <p:cNvPr id="86" name="组合 85"/>
            <p:cNvGrpSpPr/>
            <p:nvPr/>
          </p:nvGrpSpPr>
          <p:grpSpPr>
            <a:xfrm>
              <a:off x="3880953" y="3873495"/>
              <a:ext cx="456980" cy="2266284"/>
              <a:chOff x="507938" y="5486400"/>
              <a:chExt cx="456980" cy="2266284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608729" y="7444908"/>
                <a:ext cx="323165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1</a:t>
                </a:r>
                <a:endParaRPr lang="en-US" sz="900" b="1" dirty="0"/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507938" y="7053208"/>
                <a:ext cx="400109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10</a:t>
                </a:r>
                <a:endParaRPr lang="en-US" sz="900" b="1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507938" y="6661507"/>
                <a:ext cx="451405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10</a:t>
                </a:r>
                <a:r>
                  <a:rPr lang="en-US" altLang="zh-CN" sz="900" b="1" baseline="30000" dirty="0"/>
                  <a:t>2</a:t>
                </a:r>
                <a:endParaRPr lang="en-US" sz="900" b="1" baseline="30000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507938" y="6269804"/>
                <a:ext cx="451405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10</a:t>
                </a:r>
                <a:r>
                  <a:rPr lang="en-US" altLang="zh-CN" sz="900" b="1" baseline="30000" dirty="0"/>
                  <a:t>3</a:t>
                </a:r>
                <a:endParaRPr lang="en-US" sz="900" b="1" baseline="30000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507938" y="5878103"/>
                <a:ext cx="451405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10</a:t>
                </a:r>
                <a:r>
                  <a:rPr lang="en-US" altLang="zh-CN" sz="900" b="1" baseline="30000" dirty="0"/>
                  <a:t>4</a:t>
                </a:r>
                <a:endParaRPr lang="en-US" sz="900" b="1" baseline="30000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513513" y="5486400"/>
                <a:ext cx="451405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/>
                  <a:t>10</a:t>
                </a:r>
                <a:r>
                  <a:rPr lang="en-US" altLang="zh-CN" sz="900" b="1" baseline="30000" dirty="0"/>
                  <a:t>5</a:t>
                </a:r>
                <a:endParaRPr lang="en-US" sz="900" b="1" baseline="30000" dirty="0"/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810AEFC-6184-4519-BCB6-4B564A112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89799" y="3583520"/>
              <a:ext cx="2522683" cy="2456731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C0265D0-DB12-441E-B03C-AC7939A615E1}"/>
                </a:ext>
              </a:extLst>
            </p:cNvPr>
            <p:cNvSpPr txBox="1"/>
            <p:nvPr/>
          </p:nvSpPr>
          <p:spPr>
            <a:xfrm rot="16200000">
              <a:off x="3396769" y="4420592"/>
              <a:ext cx="85365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/>
                <a:t>length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D143130-AD81-4B6E-9244-6EF7836FBBFE}"/>
                </a:ext>
              </a:extLst>
            </p:cNvPr>
            <p:cNvSpPr txBox="1"/>
            <p:nvPr/>
          </p:nvSpPr>
          <p:spPr>
            <a:xfrm>
              <a:off x="3887977" y="3522536"/>
              <a:ext cx="451405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b="1" dirty="0"/>
                <a:t>10</a:t>
              </a:r>
              <a:r>
                <a:rPr lang="en-US" altLang="zh-CN" sz="900" b="1" baseline="30000" dirty="0"/>
                <a:t>6</a:t>
              </a:r>
              <a:endParaRPr lang="en-US" sz="900" b="1" baseline="30000" dirty="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6DB4A81C-E502-4465-8680-73CBC890A9E9}"/>
              </a:ext>
            </a:extLst>
          </p:cNvPr>
          <p:cNvSpPr txBox="1"/>
          <p:nvPr/>
        </p:nvSpPr>
        <p:spPr>
          <a:xfrm>
            <a:off x="6310104" y="457200"/>
            <a:ext cx="27603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056494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A83869-45F4-4741-8DC8-70826270D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457201"/>
            <a:ext cx="5143500" cy="47146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3531394" y="0"/>
            <a:ext cx="48657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Supplementary </a:t>
            </a:r>
            <a:r>
              <a:rPr lang="en-US" sz="1350" b="1" dirty="0"/>
              <a:t>Figure 3. GO analysis of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3557407" y="457200"/>
            <a:ext cx="126188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3A Human RBC</a:t>
            </a:r>
            <a:endParaRPr lang="en-US" sz="1350" b="1" dirty="0"/>
          </a:p>
        </p:txBody>
      </p:sp>
    </p:spTree>
    <p:extLst>
      <p:ext uri="{BB962C8B-B14F-4D97-AF65-F5344CB8AC3E}">
        <p14:creationId xmlns:p14="http://schemas.microsoft.com/office/powerpoint/2010/main" val="85954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2DA9D7-216C-436D-8203-47DC02C8E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181637"/>
            <a:ext cx="5143500" cy="66555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3531394" y="0"/>
            <a:ext cx="48657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Supplementary </a:t>
            </a:r>
            <a:r>
              <a:rPr lang="en-US" sz="1350" b="1" dirty="0"/>
              <a:t>Figure 3. GO analysis of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3542036" y="228600"/>
            <a:ext cx="129234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3B Human Hela</a:t>
            </a:r>
            <a:endParaRPr lang="en-US" sz="1350" b="1" dirty="0"/>
          </a:p>
        </p:txBody>
      </p:sp>
    </p:spTree>
    <p:extLst>
      <p:ext uri="{BB962C8B-B14F-4D97-AF65-F5344CB8AC3E}">
        <p14:creationId xmlns:p14="http://schemas.microsoft.com/office/powerpoint/2010/main" val="2488386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902C25-046B-4C21-92C1-FB55D6681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189972"/>
            <a:ext cx="5143500" cy="66555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3531394" y="0"/>
            <a:ext cx="48657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Supplementary </a:t>
            </a:r>
            <a:r>
              <a:rPr lang="en-US" sz="1350" b="1" dirty="0"/>
              <a:t>Figure 3. GO analysis of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3531394" y="276999"/>
            <a:ext cx="122020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3C Mouse RBC</a:t>
            </a:r>
            <a:endParaRPr lang="en-US" sz="1350" b="1" dirty="0"/>
          </a:p>
        </p:txBody>
      </p:sp>
    </p:spTree>
    <p:extLst>
      <p:ext uri="{BB962C8B-B14F-4D97-AF65-F5344CB8AC3E}">
        <p14:creationId xmlns:p14="http://schemas.microsoft.com/office/powerpoint/2010/main" val="1454519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788897-9EB9-4643-8F25-F06F151BC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195826"/>
            <a:ext cx="5143500" cy="66555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3531394" y="0"/>
            <a:ext cx="48657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Supplementary </a:t>
            </a:r>
            <a:r>
              <a:rPr lang="en-US" sz="1350" b="1" dirty="0"/>
              <a:t>Figure 3. GO analysis of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3537700" y="276999"/>
            <a:ext cx="12121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3D Mouse 3T3</a:t>
            </a:r>
            <a:endParaRPr lang="en-US" sz="1350" b="1" dirty="0"/>
          </a:p>
        </p:txBody>
      </p:sp>
    </p:spTree>
    <p:extLst>
      <p:ext uri="{BB962C8B-B14F-4D97-AF65-F5344CB8AC3E}">
        <p14:creationId xmlns:p14="http://schemas.microsoft.com/office/powerpoint/2010/main" val="1526807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6A4AB6-D1C3-4ECC-8BAC-C66D37B2D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191096"/>
            <a:ext cx="5143500" cy="66555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3531394" y="0"/>
            <a:ext cx="48657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Supplementary </a:t>
            </a:r>
            <a:r>
              <a:rPr lang="en-US" sz="1350" b="1" dirty="0"/>
              <a:t>Figure 3. GO analysis of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3524250" y="228600"/>
            <a:ext cx="109517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3E Chick DF1</a:t>
            </a:r>
            <a:endParaRPr lang="en-US" sz="1350" b="1" dirty="0"/>
          </a:p>
        </p:txBody>
      </p:sp>
    </p:spTree>
    <p:extLst>
      <p:ext uri="{BB962C8B-B14F-4D97-AF65-F5344CB8AC3E}">
        <p14:creationId xmlns:p14="http://schemas.microsoft.com/office/powerpoint/2010/main" val="3740362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4B56E2-6C82-48FD-B969-3DA3A554A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194730"/>
            <a:ext cx="5143500" cy="66577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10307F-E784-484F-B2C6-7CBCAFD75BF2}"/>
              </a:ext>
            </a:extLst>
          </p:cNvPr>
          <p:cNvSpPr txBox="1"/>
          <p:nvPr/>
        </p:nvSpPr>
        <p:spPr>
          <a:xfrm>
            <a:off x="3531394" y="0"/>
            <a:ext cx="48657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Supplementary </a:t>
            </a:r>
            <a:r>
              <a:rPr lang="en-US" sz="1350" b="1" dirty="0"/>
              <a:t>Figure 3. GO analysis of the host genes of sisRNAs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01BDB-E475-424E-BB0E-B70B65F10B6E}"/>
              </a:ext>
            </a:extLst>
          </p:cNvPr>
          <p:cNvSpPr txBox="1"/>
          <p:nvPr/>
        </p:nvSpPr>
        <p:spPr>
          <a:xfrm>
            <a:off x="3531394" y="228600"/>
            <a:ext cx="175823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/>
              <a:t>3F </a:t>
            </a:r>
            <a:r>
              <a:rPr lang="en-US" altLang="zh-CN" sz="1350" b="1" i="1" dirty="0"/>
              <a:t>Xenopus </a:t>
            </a:r>
            <a:r>
              <a:rPr lang="en-US" altLang="zh-CN" sz="1350" b="1" i="1" dirty="0" err="1"/>
              <a:t>laevis</a:t>
            </a:r>
            <a:r>
              <a:rPr lang="en-US" altLang="zh-CN" sz="1350" b="1" i="1" dirty="0"/>
              <a:t> </a:t>
            </a:r>
            <a:r>
              <a:rPr lang="en-US" altLang="zh-CN" sz="1350" b="1" dirty="0"/>
              <a:t>XTC</a:t>
            </a:r>
            <a:endParaRPr lang="en-US" sz="1350" b="1" dirty="0"/>
          </a:p>
        </p:txBody>
      </p:sp>
    </p:spTree>
    <p:extLst>
      <p:ext uri="{BB962C8B-B14F-4D97-AF65-F5344CB8AC3E}">
        <p14:creationId xmlns:p14="http://schemas.microsoft.com/office/powerpoint/2010/main" val="3276701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Karina Bevins</dc:creator>
  <cp:lastModifiedBy>Karina Bevins</cp:lastModifiedBy>
  <cp:revision>1</cp:revision>
  <dcterms:created xsi:type="dcterms:W3CDTF">2020-01-20T16:37:29Z</dcterms:created>
  <dcterms:modified xsi:type="dcterms:W3CDTF">2020-01-20T16:37:54Z</dcterms:modified>
</cp:coreProperties>
</file>